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</p:sldIdLst>
  <p:sldSz cx="3200400" cy="18288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HK Grotesk Bold" charset="1" panose="00000800000000000000"/>
      <p:regular r:id="rId11"/>
    </p:embeddedFont>
    <p:embeddedFont>
      <p:font typeface="HK Grotesk Bold Italics" charset="1" panose="00000800000000000000"/>
      <p:regular r:id="rId12"/>
    </p:embeddedFont>
    <p:embeddedFont>
      <p:font typeface="Assistant Regular" charset="1" panose="00000500000000000000"/>
      <p:regular r:id="rId13"/>
    </p:embeddedFont>
    <p:embeddedFont>
      <p:font typeface="Assistant Regular Bold" charset="1" panose="00000700000000000000"/>
      <p:regular r:id="rId14"/>
    </p:embeddedFont>
    <p:embeddedFont>
      <p:font typeface="Clear Sans Regular" charset="1" panose="020B0503030202020304"/>
      <p:regular r:id="rId15"/>
    </p:embeddedFont>
    <p:embeddedFont>
      <p:font typeface="Clear Sans Regular Bold" charset="1" panose="020B0603030202020304"/>
      <p:regular r:id="rId16"/>
    </p:embeddedFont>
    <p:embeddedFont>
      <p:font typeface="Clear Sans Regular Italics" charset="1" panose="020B0503030202090304"/>
      <p:regular r:id="rId17"/>
    </p:embeddedFont>
    <p:embeddedFont>
      <p:font typeface="Clear Sans Regular Bold Italics" charset="1" panose="020B0603030202090304"/>
      <p:regular r:id="rId18"/>
    </p:embeddedFont>
    <p:embeddedFont>
      <p:font typeface="DM Sans" charset="1" panose="00000000000000000000"/>
      <p:regular r:id="rId19"/>
    </p:embeddedFont>
    <p:embeddedFont>
      <p:font typeface="DM Sans Bold" charset="1" panose="00000000000000000000"/>
      <p:regular r:id="rId20"/>
    </p:embeddedFont>
    <p:embeddedFont>
      <p:font typeface="DM Sans Italics" charset="1" panose="00000000000000000000"/>
      <p:regular r:id="rId21"/>
    </p:embeddedFont>
    <p:embeddedFont>
      <p:font typeface="DM Sans Bold Italics" charset="1" panose="00000000000000000000"/>
      <p:regular r:id="rId22"/>
    </p:embeddedFont>
    <p:embeddedFont>
      <p:font typeface="Arita Buri Bold" charset="1" panose="02020603020101020101"/>
      <p:regular r:id="rId23"/>
    </p:embeddedFont>
    <p:embeddedFont>
      <p:font typeface="Arita Buri Bold Bold" charset="1" panose="02000803000000000000"/>
      <p:regular r:id="rId24"/>
    </p:embeddedFont>
    <p:embeddedFont>
      <p:font typeface="Arita Buri Bold Italics" charset="1" panose="02000803000000000000"/>
      <p:regular r:id="rId25"/>
    </p:embeddedFont>
    <p:embeddedFont>
      <p:font typeface="Arita Buri Bold Bold Italics" charset="1" panose="02000803000000000000"/>
      <p:regular r:id="rId26"/>
    </p:embeddedFont>
    <p:embeddedFont>
      <p:font typeface="Inknut Antiqua Medium" charset="1" panose="00000600000000000000"/>
      <p:regular r:id="rId27"/>
    </p:embeddedFont>
    <p:embeddedFont>
      <p:font typeface="Inknut Antiqua Medium Bold" charset="1" panose="00000700000000000000"/>
      <p:regular r:id="rId28"/>
    </p:embeddedFont>
    <p:embeddedFont>
      <p:font typeface="Muli Bold" charset="1" panose="00000800000000000000"/>
      <p:regular r:id="rId29"/>
    </p:embeddedFont>
    <p:embeddedFont>
      <p:font typeface="Muli Bold Bold" charset="1" panose="00000900000000000000"/>
      <p:regular r:id="rId30"/>
    </p:embeddedFont>
    <p:embeddedFont>
      <p:font typeface="Muli Bold Italics" charset="1" panose="00000800000000000000"/>
      <p:regular r:id="rId31"/>
    </p:embeddedFont>
    <p:embeddedFont>
      <p:font typeface="Muli Bold Bold Italics" charset="1" panose="000009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42" Target="slides/slide10.xml" Type="http://schemas.openxmlformats.org/officeDocument/2006/relationships/slide"/><Relationship Id="rId43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jpeg" Type="http://schemas.openxmlformats.org/officeDocument/2006/relationships/image"/><Relationship Id="rId7" Target="../media/image71.jpeg" Type="http://schemas.openxmlformats.org/officeDocument/2006/relationships/image"/><Relationship Id="rId8" Target="../media/image72.jpe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75.png" Type="http://schemas.openxmlformats.org/officeDocument/2006/relationships/image"/><Relationship Id="rId5" Target="../media/image76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5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5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48.jpeg" Type="http://schemas.openxmlformats.org/officeDocument/2006/relationships/image"/><Relationship Id="rId13" Target="../media/image49.png" Type="http://schemas.openxmlformats.org/officeDocument/2006/relationships/image"/><Relationship Id="rId14" Target="../media/image50.sv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svg" Type="http://schemas.openxmlformats.org/officeDocument/2006/relationships/image"/><Relationship Id="rId18" Target="../media/image54.png" Type="http://schemas.openxmlformats.org/officeDocument/2006/relationships/image"/><Relationship Id="rId19" Target="../media/image55.svg" Type="http://schemas.openxmlformats.org/officeDocument/2006/relationships/image"/><Relationship Id="rId2" Target="../media/image38.png" Type="http://schemas.openxmlformats.org/officeDocument/2006/relationships/image"/><Relationship Id="rId20" Target="../media/image56.png" Type="http://schemas.openxmlformats.org/officeDocument/2006/relationships/image"/><Relationship Id="rId21" Target="../media/image57.svg" Type="http://schemas.openxmlformats.org/officeDocument/2006/relationships/image"/><Relationship Id="rId22" Target="../media/image58.jpe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jpeg" Type="http://schemas.openxmlformats.org/officeDocument/2006/relationships/image"/><Relationship Id="rId26" Target="../media/image62.png" Type="http://schemas.openxmlformats.org/officeDocument/2006/relationships/image"/><Relationship Id="rId27" Target="../media/image5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Relationship Id="rId5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49913"/>
            <a:ext cx="3200400" cy="264600"/>
          </a:xfrm>
          <a:prstGeom prst="rect">
            <a:avLst/>
          </a:prstGeom>
          <a:solidFill>
            <a:srgbClr val="787CD1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8989" y="480897"/>
            <a:ext cx="1486578" cy="433297"/>
            <a:chOff x="0" y="0"/>
            <a:chExt cx="1982104" cy="57773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8575"/>
              <a:ext cx="1982104" cy="343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11"/>
                </a:lnSpc>
              </a:pPr>
              <a:r>
                <a:rPr lang="en-US" sz="1837">
                  <a:solidFill>
                    <a:srgbClr val="302B70"/>
                  </a:solidFill>
                  <a:latin typeface="Inknut Antiqua Medium"/>
                </a:rPr>
                <a:t>PARKLIFY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35151"/>
              <a:ext cx="1982104" cy="14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1"/>
                </a:lnSpc>
                <a:spcBef>
                  <a:spcPct val="0"/>
                </a:spcBef>
              </a:pPr>
              <a:r>
                <a:rPr lang="en-US" sz="665">
                  <a:solidFill>
                    <a:srgbClr val="302B70"/>
                  </a:solidFill>
                  <a:latin typeface="Clear Sans Regular"/>
                </a:rPr>
                <a:t>AUTOMATING YOUR PARKING SPACES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2355" y="1169672"/>
            <a:ext cx="891759" cy="7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"/>
              </a:lnSpc>
            </a:pPr>
            <a:r>
              <a:rPr lang="en-US" sz="484">
                <a:solidFill>
                  <a:srgbClr val="787CD1"/>
                </a:solidFill>
                <a:latin typeface="Inknut Antiqua Medium"/>
              </a:rPr>
              <a:t> Recharge and Park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219993">
            <a:off x="1701134" y="149530"/>
            <a:ext cx="1462009" cy="146200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97255" y="514572"/>
            <a:ext cx="1304084" cy="103700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95953" y="1123432"/>
            <a:ext cx="165331" cy="165331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>
            <a:off x="0" y="1544295"/>
            <a:ext cx="3200400" cy="11235"/>
          </a:xfrm>
          <a:prstGeom prst="rect">
            <a:avLst/>
          </a:prstGeom>
          <a:solidFill>
            <a:srgbClr val="302B70"/>
          </a:solid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7704" r="982" b="53821"/>
          <a:stretch>
            <a:fillRect/>
          </a:stretch>
        </p:blipFill>
        <p:spPr>
          <a:xfrm flipH="false" flipV="false" rot="0">
            <a:off x="0" y="14288"/>
            <a:ext cx="3216257" cy="26559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937070" y="261388"/>
            <a:ext cx="477536" cy="459633"/>
            <a:chOff x="30480" y="591820"/>
            <a:chExt cx="12736830" cy="12259310"/>
          </a:xfrm>
        </p:grpSpPr>
        <p:sp>
          <p:nvSpPr>
            <p:cNvPr name="Freeform 4" id="4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3"/>
              <a:stretch>
                <a:fillRect l="504" r="1216" t="1963" b="-5476"/>
              </a:stretch>
            </a:blip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4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-994061" y="-486058"/>
            <a:ext cx="2465523" cy="2885186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18050" y="249582"/>
            <a:ext cx="423831" cy="471439"/>
            <a:chOff x="687070" y="247650"/>
            <a:chExt cx="11148060" cy="12400280"/>
          </a:xfrm>
        </p:grpSpPr>
        <p:sp>
          <p:nvSpPr>
            <p:cNvPr name="Freeform 7" id="7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1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6"/>
              <a:stretch>
                <a:fillRect l="-4691" r="-3943" t="48" b="2287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900645" y="1059708"/>
            <a:ext cx="459633" cy="459633"/>
            <a:chOff x="0" y="0"/>
            <a:chExt cx="12700000" cy="12700000"/>
          </a:xfrm>
        </p:grpSpPr>
        <p:sp>
          <p:nvSpPr>
            <p:cNvPr name="Freeform 9" id="9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7"/>
              <a:stretch>
                <a:fillRect l="991" r="1398" t="6750" b="-436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87974" y="86793"/>
            <a:ext cx="824452" cy="13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"/>
              </a:lnSpc>
            </a:pPr>
            <a:r>
              <a:rPr lang="en-US" sz="916">
                <a:solidFill>
                  <a:srgbClr val="000000"/>
                </a:solidFill>
                <a:latin typeface="Inknut Antiqua Medium"/>
              </a:rPr>
              <a:t>OUR TEAM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318050" y="1047902"/>
            <a:ext cx="423831" cy="471439"/>
            <a:chOff x="687070" y="247650"/>
            <a:chExt cx="11148060" cy="12400280"/>
          </a:xfrm>
        </p:grpSpPr>
        <p:sp>
          <p:nvSpPr>
            <p:cNvPr name="Freeform 12" id="12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1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8"/>
              <a:stretch>
                <a:fillRect l="-4691" r="-3943" t="48" b="2287"/>
              </a:stretch>
            </a:blipFill>
          </p:spPr>
        </p:sp>
      </p:grpSp>
      <p:sp>
        <p:nvSpPr>
          <p:cNvPr name="AutoShape 13" id="13"/>
          <p:cNvSpPr/>
          <p:nvPr/>
        </p:nvSpPr>
        <p:spPr>
          <a:xfrm rot="0">
            <a:off x="0" y="1678286"/>
            <a:ext cx="3216257" cy="138350"/>
          </a:xfrm>
          <a:prstGeom prst="rect">
            <a:avLst/>
          </a:prstGeom>
          <a:solidFill>
            <a:srgbClr val="787CD1"/>
          </a:solidFill>
        </p:spPr>
      </p:sp>
      <p:sp>
        <p:nvSpPr>
          <p:cNvPr name="TextBox 14" id="14"/>
          <p:cNvSpPr txBox="true"/>
          <p:nvPr/>
        </p:nvSpPr>
        <p:spPr>
          <a:xfrm rot="0">
            <a:off x="807262" y="1191734"/>
            <a:ext cx="533112" cy="195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"/>
              </a:lnSpc>
              <a:spcBef>
                <a:spcPct val="0"/>
              </a:spcBef>
            </a:pPr>
            <a:r>
              <a:rPr lang="en-US" sz="455">
                <a:solidFill>
                  <a:srgbClr val="000000"/>
                </a:solidFill>
                <a:latin typeface="Arita Buri Bold"/>
              </a:rPr>
              <a:t>TUSHAR CHOPRA</a:t>
            </a:r>
          </a:p>
          <a:p>
            <a:pPr algn="ctr">
              <a:lnSpc>
                <a:spcPts val="503"/>
              </a:lnSpc>
              <a:spcBef>
                <a:spcPct val="0"/>
              </a:spcBef>
            </a:pPr>
            <a:r>
              <a:rPr lang="en-US" sz="419">
                <a:solidFill>
                  <a:srgbClr val="000000"/>
                </a:solidFill>
                <a:latin typeface="Assistant Regular"/>
              </a:rPr>
              <a:t> Lead Web Developer</a:t>
            </a:r>
          </a:p>
          <a:p>
            <a:pPr algn="ctr">
              <a:lnSpc>
                <a:spcPts val="503"/>
              </a:lnSpc>
              <a:spcBef>
                <a:spcPct val="0"/>
              </a:spcBef>
            </a:pPr>
            <a:r>
              <a:rPr lang="en-US" sz="419">
                <a:solidFill>
                  <a:srgbClr val="000000"/>
                </a:solidFill>
                <a:latin typeface="Assistant Regular"/>
              </a:rPr>
              <a:t> (DTU)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7364" y="361744"/>
            <a:ext cx="543010" cy="258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"/>
              </a:lnSpc>
              <a:spcBef>
                <a:spcPct val="0"/>
              </a:spcBef>
            </a:pPr>
            <a:r>
              <a:rPr lang="en-US" sz="455">
                <a:solidFill>
                  <a:srgbClr val="000000"/>
                </a:solidFill>
                <a:latin typeface="Arita Buri Bold"/>
              </a:rPr>
              <a:t>AKSHAT TIWARI</a:t>
            </a:r>
          </a:p>
          <a:p>
            <a:pPr algn="ctr">
              <a:lnSpc>
                <a:spcPts val="503"/>
              </a:lnSpc>
              <a:spcBef>
                <a:spcPct val="0"/>
              </a:spcBef>
            </a:pPr>
            <a:r>
              <a:rPr lang="en-US" sz="419">
                <a:solidFill>
                  <a:srgbClr val="000000"/>
                </a:solidFill>
                <a:latin typeface="Assistant Regular"/>
              </a:rPr>
              <a:t>Lead Android &amp; iOS Developer (DTU)</a:t>
            </a:r>
          </a:p>
          <a:p>
            <a:pPr algn="ctr">
              <a:lnSpc>
                <a:spcPts val="503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478859" y="362022"/>
            <a:ext cx="541518" cy="258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"/>
              </a:lnSpc>
              <a:spcBef>
                <a:spcPct val="0"/>
              </a:spcBef>
            </a:pPr>
            <a:r>
              <a:rPr lang="en-US" sz="455">
                <a:solidFill>
                  <a:srgbClr val="000000"/>
                </a:solidFill>
                <a:latin typeface="Arita Buri Bold"/>
              </a:rPr>
              <a:t>YASH SAINI</a:t>
            </a:r>
          </a:p>
          <a:p>
            <a:pPr algn="ctr">
              <a:lnSpc>
                <a:spcPts val="503"/>
              </a:lnSpc>
              <a:spcBef>
                <a:spcPct val="0"/>
              </a:spcBef>
            </a:pPr>
            <a:r>
              <a:rPr lang="en-US" sz="419">
                <a:solidFill>
                  <a:srgbClr val="000000"/>
                </a:solidFill>
                <a:latin typeface="Assistant Regular"/>
              </a:rPr>
              <a:t> Lead Hardware &amp; Firmware Engineer (DTU)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82969" y="1154161"/>
            <a:ext cx="537408" cy="258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"/>
              </a:lnSpc>
              <a:spcBef>
                <a:spcPct val="0"/>
              </a:spcBef>
            </a:pPr>
            <a:r>
              <a:rPr lang="en-US" sz="455">
                <a:solidFill>
                  <a:srgbClr val="000000"/>
                </a:solidFill>
                <a:latin typeface="Arita Buri Bold"/>
              </a:rPr>
              <a:t>PRASHANT RANA</a:t>
            </a:r>
          </a:p>
          <a:p>
            <a:pPr algn="ctr">
              <a:lnSpc>
                <a:spcPts val="503"/>
              </a:lnSpc>
              <a:spcBef>
                <a:spcPct val="0"/>
              </a:spcBef>
            </a:pPr>
            <a:r>
              <a:rPr lang="en-US" sz="455">
                <a:solidFill>
                  <a:srgbClr val="000000"/>
                </a:solidFill>
                <a:latin typeface="Arita Buri Bold"/>
              </a:rPr>
              <a:t> </a:t>
            </a:r>
            <a:r>
              <a:rPr lang="en-US" sz="419">
                <a:solidFill>
                  <a:srgbClr val="000000"/>
                </a:solidFill>
                <a:latin typeface="Assistant Regular"/>
              </a:rPr>
              <a:t>Lead Backend Developer </a:t>
            </a:r>
          </a:p>
          <a:p>
            <a:pPr algn="ctr">
              <a:lnSpc>
                <a:spcPts val="503"/>
              </a:lnSpc>
              <a:spcBef>
                <a:spcPct val="0"/>
              </a:spcBef>
            </a:pPr>
            <a:r>
              <a:rPr lang="en-US" sz="419">
                <a:solidFill>
                  <a:srgbClr val="000000"/>
                </a:solidFill>
                <a:latin typeface="Assistant Regular"/>
              </a:rPr>
              <a:t>(DTU)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406629" y="672566"/>
            <a:ext cx="387142" cy="3871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351815">
            <a:off x="225317" y="329796"/>
            <a:ext cx="1297261" cy="1344591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1549913"/>
            <a:ext cx="3200400" cy="264600"/>
          </a:xfrm>
          <a:prstGeom prst="rect">
            <a:avLst/>
          </a:prstGeom>
          <a:solidFill>
            <a:srgbClr val="787CD1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27" y="347368"/>
            <a:ext cx="1736908" cy="120587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203374" y="870355"/>
            <a:ext cx="440330" cy="44033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826701" y="554100"/>
            <a:ext cx="1193677" cy="180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76"/>
              </a:lnSpc>
            </a:pPr>
            <a:r>
              <a:rPr lang="en-US" sz="1251">
                <a:solidFill>
                  <a:srgbClr val="787CD1"/>
                </a:solidFill>
                <a:latin typeface="Inknut Antiqua Medium"/>
              </a:rPr>
              <a:t>THANK YOU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33338" y="1583250"/>
            <a:ext cx="3200400" cy="264600"/>
          </a:xfrm>
          <a:prstGeom prst="rect">
            <a:avLst/>
          </a:prstGeom>
          <a:solidFill>
            <a:srgbClr val="787CD1"/>
          </a:solidFill>
        </p:spPr>
      </p:sp>
      <p:sp>
        <p:nvSpPr>
          <p:cNvPr name="AutoShape 8" id="8"/>
          <p:cNvSpPr/>
          <p:nvPr/>
        </p:nvSpPr>
        <p:spPr>
          <a:xfrm rot="0">
            <a:off x="0" y="14288"/>
            <a:ext cx="3200400" cy="264600"/>
          </a:xfrm>
          <a:prstGeom prst="rect">
            <a:avLst/>
          </a:prstGeom>
          <a:solidFill>
            <a:srgbClr val="787CD1"/>
          </a:solidFill>
        </p:spPr>
      </p:sp>
      <p:sp>
        <p:nvSpPr>
          <p:cNvPr name="AutoShape 9" id="9"/>
          <p:cNvSpPr/>
          <p:nvPr/>
        </p:nvSpPr>
        <p:spPr>
          <a:xfrm rot="0">
            <a:off x="0" y="1544295"/>
            <a:ext cx="3200400" cy="11235"/>
          </a:xfrm>
          <a:prstGeom prst="rect">
            <a:avLst/>
          </a:prstGeom>
          <a:solidFill>
            <a:srgbClr val="302B70"/>
          </a:solidFill>
        </p:spPr>
      </p:sp>
      <p:sp>
        <p:nvSpPr>
          <p:cNvPr name="AutoShape 10" id="10"/>
          <p:cNvSpPr/>
          <p:nvPr/>
        </p:nvSpPr>
        <p:spPr>
          <a:xfrm rot="0">
            <a:off x="0" y="278887"/>
            <a:ext cx="3200400" cy="11235"/>
          </a:xfrm>
          <a:prstGeom prst="rect">
            <a:avLst/>
          </a:prstGeom>
          <a:solidFill>
            <a:srgbClr val="302B70"/>
          </a:solid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2372" y="1021674"/>
            <a:ext cx="1600200" cy="792838"/>
          </a:xfrm>
          <a:prstGeom prst="rect">
            <a:avLst/>
          </a:prstGeom>
          <a:solidFill>
            <a:srgbClr val="F0F2F6">
              <a:alpha val="63922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0" y="14288"/>
            <a:ext cx="3200400" cy="214548"/>
          </a:xfrm>
          <a:prstGeom prst="rect">
            <a:avLst/>
          </a:prstGeom>
          <a:solidFill>
            <a:srgbClr val="F0F2F6"/>
          </a:solidFill>
        </p:spPr>
      </p:sp>
      <p:sp>
        <p:nvSpPr>
          <p:cNvPr name="AutoShape 4" id="4"/>
          <p:cNvSpPr/>
          <p:nvPr/>
        </p:nvSpPr>
        <p:spPr>
          <a:xfrm rot="-10800000">
            <a:off x="1600200" y="1021674"/>
            <a:ext cx="1600200" cy="792838"/>
          </a:xfrm>
          <a:prstGeom prst="rect">
            <a:avLst/>
          </a:prstGeom>
          <a:solidFill>
            <a:srgbClr val="F0F2F6">
              <a:alpha val="80000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-4333" y="14288"/>
            <a:ext cx="3200400" cy="214548"/>
          </a:xfrm>
          <a:prstGeom prst="rect">
            <a:avLst/>
          </a:prstGeom>
          <a:solidFill>
            <a:srgbClr val="EDEDED"/>
          </a:solidFill>
        </p:spPr>
      </p:sp>
      <p:sp>
        <p:nvSpPr>
          <p:cNvPr name="AutoShape 6" id="6"/>
          <p:cNvSpPr/>
          <p:nvPr/>
        </p:nvSpPr>
        <p:spPr>
          <a:xfrm rot="-10800000">
            <a:off x="2167" y="14288"/>
            <a:ext cx="3196067" cy="214548"/>
          </a:xfrm>
          <a:prstGeom prst="rect">
            <a:avLst/>
          </a:prstGeom>
          <a:solidFill>
            <a:srgbClr val="787CD1">
              <a:alpha val="12941"/>
            </a:srgbClr>
          </a:solid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16210" y="74295"/>
            <a:ext cx="126691" cy="12669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95034" y="427167"/>
            <a:ext cx="2197743" cy="118901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372" y="1298111"/>
            <a:ext cx="1591533" cy="8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62161" y="61598"/>
            <a:ext cx="2276078" cy="119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"/>
              </a:lnSpc>
            </a:pPr>
            <a:r>
              <a:rPr lang="en-US" sz="786">
                <a:solidFill>
                  <a:srgbClr val="302B70"/>
                </a:solidFill>
                <a:latin typeface="Inknut Antiqua Medium"/>
              </a:rPr>
              <a:t>WHAT ARE THE PROBLEMS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2372" y="1021674"/>
            <a:ext cx="1600200" cy="792838"/>
          </a:xfrm>
          <a:prstGeom prst="rect">
            <a:avLst/>
          </a:prstGeom>
          <a:solidFill>
            <a:srgbClr val="F0F2F6">
              <a:alpha val="63922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0" y="14288"/>
            <a:ext cx="3200400" cy="214548"/>
          </a:xfrm>
          <a:prstGeom prst="rect">
            <a:avLst/>
          </a:prstGeom>
          <a:solidFill>
            <a:srgbClr val="F0F2F6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64" t="23693" r="0" b="1915"/>
          <a:stretch>
            <a:fillRect/>
          </a:stretch>
        </p:blipFill>
        <p:spPr>
          <a:xfrm flipH="false" flipV="false" rot="0">
            <a:off x="-410" y="228836"/>
            <a:ext cx="1600610" cy="792838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-10800000">
            <a:off x="1595867" y="228836"/>
            <a:ext cx="1600200" cy="792838"/>
          </a:xfrm>
          <a:prstGeom prst="rect">
            <a:avLst/>
          </a:prstGeom>
          <a:solidFill>
            <a:srgbClr val="787CD1">
              <a:alpha val="27843"/>
            </a:srgbClr>
          </a:solidFill>
        </p:spPr>
      </p:sp>
      <p:sp>
        <p:nvSpPr>
          <p:cNvPr name="AutoShape 6" id="6"/>
          <p:cNvSpPr/>
          <p:nvPr/>
        </p:nvSpPr>
        <p:spPr>
          <a:xfrm rot="-10800000">
            <a:off x="1600200" y="1021674"/>
            <a:ext cx="1600200" cy="792838"/>
          </a:xfrm>
          <a:prstGeom prst="rect">
            <a:avLst/>
          </a:prstGeom>
          <a:solidFill>
            <a:srgbClr val="F0F2F6">
              <a:alpha val="80000"/>
            </a:srgbClr>
          </a:solidFill>
        </p:spPr>
      </p:sp>
      <p:sp>
        <p:nvSpPr>
          <p:cNvPr name="AutoShape 7" id="7"/>
          <p:cNvSpPr/>
          <p:nvPr/>
        </p:nvSpPr>
        <p:spPr>
          <a:xfrm rot="0">
            <a:off x="-4333" y="14288"/>
            <a:ext cx="3200400" cy="214548"/>
          </a:xfrm>
          <a:prstGeom prst="rect">
            <a:avLst/>
          </a:prstGeom>
          <a:solidFill>
            <a:srgbClr val="EDEDED"/>
          </a:solidFill>
        </p:spPr>
      </p:sp>
      <p:sp>
        <p:nvSpPr>
          <p:cNvPr name="AutoShape 8" id="8"/>
          <p:cNvSpPr/>
          <p:nvPr/>
        </p:nvSpPr>
        <p:spPr>
          <a:xfrm rot="-10800000">
            <a:off x="2167" y="14288"/>
            <a:ext cx="3196067" cy="214548"/>
          </a:xfrm>
          <a:prstGeom prst="rect">
            <a:avLst/>
          </a:prstGeom>
          <a:solidFill>
            <a:srgbClr val="787CD1">
              <a:alpha val="12941"/>
            </a:srgbClr>
          </a:solid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732360" y="207097"/>
            <a:ext cx="1327213" cy="81457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48108" y="1428345"/>
            <a:ext cx="1103574" cy="16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1"/>
              </a:lnSpc>
              <a:spcBef>
                <a:spcPct val="0"/>
              </a:spcBef>
            </a:pPr>
            <a:r>
              <a:rPr lang="en-US" sz="472">
                <a:solidFill>
                  <a:srgbClr val="302B70"/>
                </a:solidFill>
                <a:latin typeface="DM Sans"/>
              </a:rPr>
              <a:t>More than 300+ Million vehicles in India and parking management is a big issue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98033" y="1175799"/>
            <a:ext cx="1595867" cy="177841"/>
            <a:chOff x="0" y="0"/>
            <a:chExt cx="2127822" cy="23712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2127822" cy="1332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7"/>
                </a:lnSpc>
              </a:pPr>
              <a:r>
                <a:rPr lang="en-US" sz="612">
                  <a:solidFill>
                    <a:srgbClr val="302B70"/>
                  </a:solidFill>
                  <a:latin typeface="Inknut Antiqua Medium Bold"/>
                </a:rPr>
                <a:t>MANUALLY DRIVEN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61880"/>
              <a:ext cx="2127822" cy="75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372" y="1175799"/>
            <a:ext cx="1591533" cy="207729"/>
            <a:chOff x="0" y="0"/>
            <a:chExt cx="2122044" cy="27697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2122044" cy="124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4"/>
                </a:lnSpc>
              </a:pPr>
              <a:r>
                <a:rPr lang="en-US" sz="612">
                  <a:solidFill>
                    <a:srgbClr val="302B70"/>
                  </a:solidFill>
                  <a:latin typeface="Inknut Antiqua Medium Bold"/>
                </a:rPr>
                <a:t>PARKING SPOT ALLOCATION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66257"/>
              <a:ext cx="2122044" cy="110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85263" y="1428345"/>
            <a:ext cx="1235114" cy="16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1"/>
              </a:lnSpc>
              <a:spcBef>
                <a:spcPct val="0"/>
              </a:spcBef>
            </a:pPr>
            <a:r>
              <a:rPr lang="en-US" sz="472">
                <a:solidFill>
                  <a:srgbClr val="302B70"/>
                </a:solidFill>
                <a:latin typeface="DM Sans"/>
              </a:rPr>
              <a:t>Requires at least 12 workers for fee collection and management facility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2161" y="61598"/>
            <a:ext cx="2276078" cy="119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"/>
              </a:lnSpc>
            </a:pPr>
            <a:r>
              <a:rPr lang="en-US" sz="786">
                <a:solidFill>
                  <a:srgbClr val="302B70"/>
                </a:solidFill>
                <a:latin typeface="Inknut Antiqua Medium"/>
              </a:rPr>
              <a:t>UNDERSTANDING THE PROBLEMS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016210" y="74295"/>
            <a:ext cx="126691" cy="1266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2167" y="1016946"/>
            <a:ext cx="1600200" cy="792838"/>
          </a:xfrm>
          <a:prstGeom prst="rect">
            <a:avLst/>
          </a:prstGeom>
          <a:solidFill>
            <a:srgbClr val="F0F2F6">
              <a:alpha val="29804"/>
            </a:srgbClr>
          </a:solidFill>
        </p:spPr>
      </p:sp>
      <p:sp>
        <p:nvSpPr>
          <p:cNvPr name="AutoShape 3" id="3"/>
          <p:cNvSpPr/>
          <p:nvPr/>
        </p:nvSpPr>
        <p:spPr>
          <a:xfrm rot="-10800000">
            <a:off x="1610938" y="1023589"/>
            <a:ext cx="1600200" cy="792838"/>
          </a:xfrm>
          <a:prstGeom prst="rect">
            <a:avLst/>
          </a:prstGeom>
          <a:solidFill>
            <a:srgbClr val="F0F2F6">
              <a:alpha val="29804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0" y="14288"/>
            <a:ext cx="3200400" cy="214548"/>
          </a:xfrm>
          <a:prstGeom prst="rect">
            <a:avLst/>
          </a:prstGeom>
          <a:solidFill>
            <a:srgbClr val="EDEDED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20204" r="0" b="5919"/>
          <a:stretch>
            <a:fillRect/>
          </a:stretch>
        </p:blipFill>
        <p:spPr>
          <a:xfrm flipH="false" flipV="false" rot="0">
            <a:off x="2167" y="228836"/>
            <a:ext cx="1600200" cy="78811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-10800000">
            <a:off x="1602367" y="228836"/>
            <a:ext cx="1600200" cy="788110"/>
          </a:xfrm>
          <a:prstGeom prst="rect">
            <a:avLst/>
          </a:prstGeom>
          <a:solidFill>
            <a:srgbClr val="787CD1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220708" y="1410484"/>
            <a:ext cx="1163117" cy="16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1"/>
              </a:lnSpc>
              <a:spcBef>
                <a:spcPct val="0"/>
              </a:spcBef>
            </a:pPr>
            <a:r>
              <a:rPr lang="en-US" sz="472">
                <a:solidFill>
                  <a:srgbClr val="302B70"/>
                </a:solidFill>
                <a:latin typeface="DM Sans"/>
              </a:rPr>
              <a:t>Prone to theft, mismanagement and inconvenience caused to people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8739" y="1178784"/>
            <a:ext cx="1507056" cy="170351"/>
            <a:chOff x="0" y="0"/>
            <a:chExt cx="2009408" cy="22713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2009408" cy="123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1"/>
                </a:lnSpc>
              </a:pPr>
              <a:r>
                <a:rPr lang="en-US" sz="559">
                  <a:solidFill>
                    <a:srgbClr val="302B70"/>
                  </a:solidFill>
                  <a:latin typeface="Inknut Antiqua Medium Bold"/>
                </a:rPr>
                <a:t>SECURITY CONCERNS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51894"/>
              <a:ext cx="2009408" cy="75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25515" y="1410484"/>
            <a:ext cx="1171046" cy="16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1"/>
              </a:lnSpc>
              <a:spcBef>
                <a:spcPct val="0"/>
              </a:spcBef>
            </a:pPr>
            <a:r>
              <a:rPr lang="en-US" sz="472">
                <a:solidFill>
                  <a:srgbClr val="302B70"/>
                </a:solidFill>
                <a:latin typeface="DM Sans"/>
              </a:rPr>
              <a:t>Non-transparent charges and No clear information about Slot Availability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33065" y="1177406"/>
            <a:ext cx="1505499" cy="171729"/>
            <a:chOff x="0" y="0"/>
            <a:chExt cx="2007332" cy="22897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"/>
              <a:ext cx="2007332" cy="106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2"/>
                </a:lnSpc>
              </a:pPr>
              <a:r>
                <a:rPr lang="en-US" sz="577">
                  <a:solidFill>
                    <a:srgbClr val="302B70"/>
                  </a:solidFill>
                  <a:latin typeface="Inknut Antiqua Medium Bold"/>
                </a:rPr>
                <a:t>LACK OF REAL TIME ANALYTICS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53731"/>
              <a:ext cx="2007332" cy="75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9202" y="440012"/>
            <a:ext cx="592139" cy="5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62161" y="61598"/>
            <a:ext cx="2276078" cy="119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"/>
              </a:lnSpc>
            </a:pPr>
            <a:r>
              <a:rPr lang="en-US" sz="786">
                <a:solidFill>
                  <a:srgbClr val="302B70"/>
                </a:solidFill>
                <a:latin typeface="Inknut Antiqua Medium"/>
              </a:rPr>
              <a:t>UNDERSTANDING THE PROBLEMS</a:t>
            </a:r>
          </a:p>
        </p:txBody>
      </p:sp>
      <p:sp>
        <p:nvSpPr>
          <p:cNvPr name="AutoShape 17" id="17"/>
          <p:cNvSpPr/>
          <p:nvPr/>
        </p:nvSpPr>
        <p:spPr>
          <a:xfrm rot="-10800000">
            <a:off x="2167" y="14288"/>
            <a:ext cx="3196067" cy="214548"/>
          </a:xfrm>
          <a:prstGeom prst="rect">
            <a:avLst/>
          </a:prstGeom>
          <a:solidFill>
            <a:srgbClr val="787CD1">
              <a:alpha val="12941"/>
            </a:srgbClr>
          </a:solidFill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16210" y="74295"/>
            <a:ext cx="126691" cy="1266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255929">
            <a:off x="2309661" y="860699"/>
            <a:ext cx="531755" cy="1181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39181" y="566888"/>
            <a:ext cx="1045116" cy="104511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04604" y="1180886"/>
            <a:ext cx="489285" cy="5930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57176" y="347708"/>
            <a:ext cx="461774" cy="72152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914350" y="1019479"/>
            <a:ext cx="720207" cy="720207"/>
            <a:chOff x="0" y="0"/>
            <a:chExt cx="960277" cy="96027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60277" cy="960277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0022" y="10022"/>
              <a:ext cx="940232" cy="940232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2418675" y="434390"/>
            <a:ext cx="720207" cy="720207"/>
            <a:chOff x="0" y="0"/>
            <a:chExt cx="960277" cy="96027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60277" cy="960277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0137" y="10022"/>
              <a:ext cx="940232" cy="940232"/>
            </a:xfrm>
            <a:prstGeom prst="rect">
              <a:avLst/>
            </a:prstGeom>
          </p:spPr>
        </p:pic>
      </p:grpSp>
      <p:sp>
        <p:nvSpPr>
          <p:cNvPr name="AutoShape 12" id="12"/>
          <p:cNvSpPr/>
          <p:nvPr/>
        </p:nvSpPr>
        <p:spPr>
          <a:xfrm rot="0">
            <a:off x="0" y="14288"/>
            <a:ext cx="3200400" cy="230392"/>
          </a:xfrm>
          <a:prstGeom prst="rect">
            <a:avLst/>
          </a:prstGeom>
          <a:solidFill>
            <a:srgbClr val="454699">
              <a:alpha val="9804"/>
            </a:srgbClr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1870" r="0" b="1870"/>
          <a:stretch>
            <a:fillRect/>
          </a:stretch>
        </p:blipFill>
        <p:spPr>
          <a:xfrm flipH="false" flipV="false" rot="0">
            <a:off x="437083" y="357366"/>
            <a:ext cx="1163117" cy="624178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0" y="84284"/>
            <a:ext cx="3200400" cy="12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"/>
              </a:lnSpc>
            </a:pPr>
            <a:r>
              <a:rPr lang="en-US" sz="875">
                <a:solidFill>
                  <a:srgbClr val="302B70"/>
                </a:solidFill>
                <a:latin typeface="Arita Buri Bold"/>
              </a:rPr>
              <a:t>SOLUTIONS WE AIM</a:t>
            </a:r>
          </a:p>
        </p:txBody>
      </p:sp>
      <p:sp>
        <p:nvSpPr>
          <p:cNvPr name="AutoShape 15" id="15"/>
          <p:cNvSpPr/>
          <p:nvPr/>
        </p:nvSpPr>
        <p:spPr>
          <a:xfrm rot="5400000">
            <a:off x="-830938" y="845225"/>
            <a:ext cx="1800225" cy="138350"/>
          </a:xfrm>
          <a:prstGeom prst="rect">
            <a:avLst/>
          </a:prstGeom>
          <a:solidFill>
            <a:srgbClr val="787CD1"/>
          </a:solidFill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3016210" y="74295"/>
            <a:ext cx="126691" cy="126691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984439" y="1115038"/>
            <a:ext cx="591100" cy="220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"/>
              </a:lnSpc>
            </a:pPr>
            <a:r>
              <a:rPr lang="en-US" sz="614">
                <a:solidFill>
                  <a:srgbClr val="787CD1"/>
                </a:solidFill>
                <a:latin typeface="Arita Buri Bold"/>
              </a:rPr>
              <a:t>Reduce </a:t>
            </a:r>
          </a:p>
          <a:p>
            <a:pPr algn="ctr">
              <a:lnSpc>
                <a:spcPts val="860"/>
              </a:lnSpc>
              <a:spcBef>
                <a:spcPct val="0"/>
              </a:spcBef>
            </a:pPr>
            <a:r>
              <a:rPr lang="en-US" sz="614">
                <a:solidFill>
                  <a:srgbClr val="787CD1"/>
                </a:solidFill>
                <a:latin typeface="Arita Buri Bold"/>
              </a:rPr>
              <a:t>Search Time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84439" y="1362075"/>
            <a:ext cx="591100" cy="20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"/>
              </a:lnSpc>
              <a:spcBef>
                <a:spcPct val="0"/>
              </a:spcBef>
            </a:pPr>
            <a:r>
              <a:rPr lang="en-US" sz="374">
                <a:solidFill>
                  <a:srgbClr val="231F20"/>
                </a:solidFill>
                <a:latin typeface="Muli Bold"/>
              </a:rPr>
              <a:t>No need to search spot yourself, we will allocate nearest one to you.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67958" y="553157"/>
            <a:ext cx="634844" cy="194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"/>
              </a:lnSpc>
              <a:spcBef>
                <a:spcPct val="0"/>
              </a:spcBef>
            </a:pPr>
            <a:r>
              <a:rPr lang="en-US" sz="567">
                <a:solidFill>
                  <a:srgbClr val="787CD1"/>
                </a:solidFill>
                <a:latin typeface="Arita Buri Bold"/>
              </a:rPr>
              <a:t>Real Time Spot Detection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24983" y="745333"/>
            <a:ext cx="520794" cy="271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"/>
              </a:lnSpc>
              <a:spcBef>
                <a:spcPct val="0"/>
              </a:spcBef>
            </a:pPr>
            <a:r>
              <a:rPr lang="en-US" sz="374">
                <a:solidFill>
                  <a:srgbClr val="171517"/>
                </a:solidFill>
                <a:latin typeface="Muli Bold"/>
              </a:rPr>
              <a:t>Our AI Model updates state of all spots in real time with 99.8% accuracy.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091541">
            <a:off x="-286304" y="-156632"/>
            <a:ext cx="2147287" cy="2512783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22904"/>
            <a:ext cx="3200400" cy="230392"/>
          </a:xfrm>
          <a:prstGeom prst="rect">
            <a:avLst/>
          </a:prstGeom>
          <a:solidFill>
            <a:srgbClr val="454699">
              <a:alpha val="9804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0" y="84284"/>
            <a:ext cx="3200400" cy="12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"/>
              </a:lnSpc>
            </a:pPr>
            <a:r>
              <a:rPr lang="en-US" sz="875">
                <a:solidFill>
                  <a:srgbClr val="302B70"/>
                </a:solidFill>
                <a:latin typeface="Arita Buri Bold"/>
              </a:rPr>
              <a:t>SOLUTIONS WE AIM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572179">
            <a:off x="2616844" y="614662"/>
            <a:ext cx="1643785" cy="1923578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0" y="555090"/>
            <a:ext cx="3200682" cy="1259845"/>
            <a:chOff x="0" y="0"/>
            <a:chExt cx="4267575" cy="1679793"/>
          </a:xfrm>
        </p:grpSpPr>
        <p:sp>
          <p:nvSpPr>
            <p:cNvPr name="AutoShape 7" id="7"/>
            <p:cNvSpPr/>
            <p:nvPr/>
          </p:nvSpPr>
          <p:spPr>
            <a:xfrm rot="0">
              <a:off x="375" y="1439763"/>
              <a:ext cx="4267200" cy="240030"/>
            </a:xfrm>
            <a:prstGeom prst="rect">
              <a:avLst/>
            </a:prstGeom>
            <a:solidFill>
              <a:srgbClr val="454699"/>
            </a:solidFill>
          </p:spPr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0745" y="22701"/>
              <a:ext cx="487890" cy="416536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98666" y="615696"/>
              <a:ext cx="1149989" cy="835180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0745" y="615696"/>
              <a:ext cx="790289" cy="835180"/>
            </a:xfrm>
            <a:prstGeom prst="rect">
              <a:avLst/>
            </a:prstGeom>
          </p:spPr>
        </p:pic>
        <p:sp>
          <p:nvSpPr>
            <p:cNvPr name="AutoShape 11" id="11"/>
            <p:cNvSpPr/>
            <p:nvPr/>
          </p:nvSpPr>
          <p:spPr>
            <a:xfrm rot="5400000">
              <a:off x="-687100" y="687100"/>
              <a:ext cx="1445320" cy="0"/>
            </a:xfrm>
            <a:prstGeom prst="line">
              <a:avLst/>
            </a:prstGeom>
            <a:ln cap="flat" w="71120">
              <a:solidFill>
                <a:srgbClr val="454699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20378" y="1005645"/>
            <a:ext cx="336822" cy="63551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32873" y="766497"/>
            <a:ext cx="1487504" cy="63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3531" indent="-61766" lvl="1">
              <a:lnSpc>
                <a:spcPts val="1007"/>
              </a:lnSpc>
              <a:buFont typeface="Arial"/>
              <a:buChar char="•"/>
            </a:pPr>
            <a:r>
              <a:rPr lang="en-US" sz="572">
                <a:solidFill>
                  <a:srgbClr val="454699"/>
                </a:solidFill>
                <a:latin typeface="Muli Bold"/>
              </a:rPr>
              <a:t>Cutting edge Technologies to facilitate Security and Safety of people</a:t>
            </a:r>
          </a:p>
          <a:p>
            <a:pPr>
              <a:lnSpc>
                <a:spcPts val="1007"/>
              </a:lnSpc>
            </a:pPr>
          </a:p>
          <a:p>
            <a:pPr marL="123531" indent="-61766" lvl="1">
              <a:lnSpc>
                <a:spcPts val="1007"/>
              </a:lnSpc>
              <a:buFont typeface="Arial"/>
              <a:buChar char="•"/>
            </a:pPr>
            <a:r>
              <a:rPr lang="en-US" sz="572">
                <a:solidFill>
                  <a:srgbClr val="454699"/>
                </a:solidFill>
                <a:latin typeface="Muli Bold"/>
              </a:rPr>
              <a:t>24*7 surveillance to ensure safety of vehicles parked in the lot.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3008" y="426080"/>
            <a:ext cx="2754877" cy="12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"/>
              </a:lnSpc>
            </a:pPr>
            <a:r>
              <a:rPr lang="en-US" sz="664">
                <a:solidFill>
                  <a:srgbClr val="454699"/>
                </a:solidFill>
                <a:latin typeface="Inknut Antiqua Medium"/>
              </a:rPr>
              <a:t>SECURE AND BACKED BY PROVEN TECHNOLOGIES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3016210" y="74295"/>
            <a:ext cx="126691" cy="1266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65363" y="14288"/>
            <a:ext cx="2535037" cy="1800225"/>
          </a:xfrm>
          <a:prstGeom prst="rect">
            <a:avLst/>
          </a:prstGeom>
          <a:solidFill>
            <a:srgbClr val="F0F2F6">
              <a:alpha val="29804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103429">
            <a:off x="1306007" y="-181210"/>
            <a:ext cx="2147287" cy="2512783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0" y="14288"/>
            <a:ext cx="3200400" cy="230392"/>
          </a:xfrm>
          <a:prstGeom prst="rect">
            <a:avLst/>
          </a:prstGeom>
          <a:solidFill>
            <a:srgbClr val="454699">
              <a:alpha val="9804"/>
            </a:srgbClr>
          </a:solidFill>
        </p:spPr>
      </p:sp>
      <p:sp>
        <p:nvSpPr>
          <p:cNvPr name="TextBox 5" id="5"/>
          <p:cNvSpPr txBox="true"/>
          <p:nvPr/>
        </p:nvSpPr>
        <p:spPr>
          <a:xfrm rot="0">
            <a:off x="0" y="84839"/>
            <a:ext cx="3200400" cy="122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"/>
              </a:lnSpc>
            </a:pPr>
            <a:r>
              <a:rPr lang="en-US" sz="875">
                <a:solidFill>
                  <a:srgbClr val="302B70"/>
                </a:solidFill>
                <a:latin typeface="Arita Buri Bold"/>
              </a:rPr>
              <a:t>SOLUTIONS WE PROPOSE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688318" y="1467967"/>
            <a:ext cx="332060" cy="185771"/>
            <a:chOff x="0" y="0"/>
            <a:chExt cx="726425" cy="406400"/>
          </a:xfrm>
        </p:grpSpPr>
        <p:sp>
          <p:nvSpPr>
            <p:cNvPr name="Freeform 7" id="7"/>
            <p:cNvSpPr/>
            <p:nvPr/>
          </p:nvSpPr>
          <p:spPr>
            <a:xfrm>
              <a:off x="17780" y="22860"/>
              <a:ext cx="701026" cy="360680"/>
            </a:xfrm>
            <a:custGeom>
              <a:avLst/>
              <a:gdLst/>
              <a:ahLst/>
              <a:cxnLst/>
              <a:rect r="r" b="b" t="t" l="l"/>
              <a:pathLst>
                <a:path h="360680" w="701026">
                  <a:moveTo>
                    <a:pt x="701026" y="180340"/>
                  </a:moveTo>
                  <a:cubicBezTo>
                    <a:pt x="701026" y="81280"/>
                    <a:pt x="621016" y="0"/>
                    <a:pt x="52068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520685" y="360680"/>
                  </a:lnTo>
                  <a:cubicBezTo>
                    <a:pt x="619745" y="360680"/>
                    <a:pt x="701025" y="279400"/>
                    <a:pt x="701025" y="180340"/>
                  </a:cubicBezTo>
                  <a:close/>
                </a:path>
              </a:pathLst>
            </a:custGeom>
            <a:solidFill>
              <a:srgbClr val="F8F4EB">
                <a:alpha val="7843"/>
              </a:srgbClr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437301" y="1690546"/>
            <a:ext cx="272452" cy="13622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66844" y="659247"/>
            <a:ext cx="1557448" cy="736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4"/>
              </a:lnSpc>
            </a:pPr>
            <a:r>
              <a:rPr lang="en-US" sz="647">
                <a:solidFill>
                  <a:srgbClr val="454699"/>
                </a:solidFill>
                <a:latin typeface="Muli Bold"/>
              </a:rPr>
              <a:t>Provide complete analytics to the parking lot owners including their </a:t>
            </a:r>
          </a:p>
          <a:p>
            <a:pPr marL="139795" indent="-69898" lvl="1">
              <a:lnSpc>
                <a:spcPts val="1184"/>
              </a:lnSpc>
              <a:buFont typeface="Arial"/>
              <a:buChar char="•"/>
            </a:pPr>
            <a:r>
              <a:rPr lang="en-US" sz="647">
                <a:solidFill>
                  <a:srgbClr val="454699"/>
                </a:solidFill>
                <a:latin typeface="Muli Bold"/>
              </a:rPr>
              <a:t>Revenues</a:t>
            </a:r>
          </a:p>
          <a:p>
            <a:pPr marL="139795" indent="-69898" lvl="1">
              <a:lnSpc>
                <a:spcPts val="1184"/>
              </a:lnSpc>
              <a:buFont typeface="Arial"/>
              <a:buChar char="•"/>
            </a:pPr>
            <a:r>
              <a:rPr lang="en-US" sz="647">
                <a:solidFill>
                  <a:srgbClr val="454699"/>
                </a:solidFill>
                <a:latin typeface="Muli Bold"/>
              </a:rPr>
              <a:t>Monthly Sales Graph</a:t>
            </a:r>
          </a:p>
          <a:p>
            <a:pPr marL="139795" indent="-69898" lvl="1">
              <a:lnSpc>
                <a:spcPts val="1184"/>
              </a:lnSpc>
              <a:buFont typeface="Arial"/>
              <a:buChar char="•"/>
            </a:pPr>
            <a:r>
              <a:rPr lang="en-US" sz="647">
                <a:solidFill>
                  <a:srgbClr val="454699"/>
                </a:solidFill>
                <a:latin typeface="Muli Bold"/>
              </a:rPr>
              <a:t>Real Time Availability of Slots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0" y="1678286"/>
            <a:ext cx="3200400" cy="138350"/>
          </a:xfrm>
          <a:prstGeom prst="rect">
            <a:avLst/>
          </a:prstGeom>
          <a:solidFill>
            <a:srgbClr val="787CD1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1306720" y="1703488"/>
            <a:ext cx="720246" cy="7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"/>
              </a:lnSpc>
              <a:spcBef>
                <a:spcPct val="0"/>
              </a:spcBef>
            </a:pPr>
            <a:r>
              <a:rPr lang="en-US" sz="454">
                <a:solidFill>
                  <a:srgbClr val="EDEDED"/>
                </a:solidFill>
                <a:latin typeface="Inknut Antiqua Medium"/>
              </a:rPr>
              <a:t>analytics.parklify.com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742872">
            <a:off x="-1263435" y="-762588"/>
            <a:ext cx="2147287" cy="251278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80022" y="697347"/>
            <a:ext cx="1486821" cy="863506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-5400000">
            <a:off x="-762825" y="777112"/>
            <a:ext cx="1663999" cy="138350"/>
          </a:xfrm>
          <a:prstGeom prst="rect">
            <a:avLst/>
          </a:prstGeom>
          <a:solidFill>
            <a:srgbClr val="C6C8F4"/>
          </a:solidFill>
        </p:spPr>
      </p:sp>
      <p:sp>
        <p:nvSpPr>
          <p:cNvPr name="TextBox 15" id="15"/>
          <p:cNvSpPr txBox="true"/>
          <p:nvPr/>
        </p:nvSpPr>
        <p:spPr>
          <a:xfrm rot="0">
            <a:off x="495596" y="373788"/>
            <a:ext cx="2358752" cy="12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"/>
              </a:lnSpc>
              <a:spcBef>
                <a:spcPct val="0"/>
              </a:spcBef>
            </a:pPr>
            <a:r>
              <a:rPr lang="en-US" sz="787">
                <a:solidFill>
                  <a:srgbClr val="454699"/>
                </a:solidFill>
                <a:latin typeface="Inknut Antiqua Medium"/>
              </a:rPr>
              <a:t>RELIABLE RECORDS AND ANALYTICS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016210" y="74295"/>
            <a:ext cx="126691" cy="1266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87C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43714"/>
          <a:stretch>
            <a:fillRect/>
          </a:stretch>
        </p:blipFill>
        <p:spPr>
          <a:xfrm flipH="false" flipV="false" rot="0">
            <a:off x="0" y="14288"/>
            <a:ext cx="3198388" cy="1800225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14288"/>
            <a:ext cx="3200400" cy="257357"/>
          </a:xfrm>
          <a:prstGeom prst="rect">
            <a:avLst/>
          </a:prstGeom>
          <a:solidFill>
            <a:srgbClr val="EDEDED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45347" y="604860"/>
            <a:ext cx="779451" cy="38972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4058" y="620151"/>
            <a:ext cx="182831" cy="78389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34869" y="373284"/>
            <a:ext cx="613609" cy="580368"/>
            <a:chOff x="0" y="0"/>
            <a:chExt cx="1173225" cy="1109667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173225" cy="1109667"/>
            </a:xfrm>
            <a:custGeom>
              <a:avLst/>
              <a:gdLst/>
              <a:ahLst/>
              <a:cxnLst/>
              <a:rect r="r" b="b" t="t" l="l"/>
              <a:pathLst>
                <a:path h="1109667" w="1173225">
                  <a:moveTo>
                    <a:pt x="1048765" y="1109667"/>
                  </a:moveTo>
                  <a:lnTo>
                    <a:pt x="124460" y="1109667"/>
                  </a:lnTo>
                  <a:cubicBezTo>
                    <a:pt x="55880" y="1109667"/>
                    <a:pt x="0" y="1053787"/>
                    <a:pt x="0" y="9852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8765" y="0"/>
                  </a:lnTo>
                  <a:cubicBezTo>
                    <a:pt x="1117345" y="0"/>
                    <a:pt x="1173225" y="55880"/>
                    <a:pt x="1173225" y="124460"/>
                  </a:cubicBezTo>
                  <a:lnTo>
                    <a:pt x="1173225" y="985207"/>
                  </a:lnTo>
                  <a:cubicBezTo>
                    <a:pt x="1173225" y="1053787"/>
                    <a:pt x="1117345" y="1109667"/>
                    <a:pt x="1048765" y="1109667"/>
                  </a:cubicBezTo>
                  <a:close/>
                </a:path>
              </a:pathLst>
            </a:custGeom>
            <a:solidFill>
              <a:srgbClr val="F8F4EB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03485" y="1486627"/>
            <a:ext cx="346052" cy="34605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true" flipV="false" rot="-5400000">
            <a:off x="2869773" y="1464126"/>
            <a:ext cx="503110" cy="50311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8797" y="620151"/>
            <a:ext cx="182831" cy="78389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906889" y="373284"/>
            <a:ext cx="613609" cy="580368"/>
            <a:chOff x="0" y="0"/>
            <a:chExt cx="1173225" cy="1109667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173225" cy="1109667"/>
            </a:xfrm>
            <a:custGeom>
              <a:avLst/>
              <a:gdLst/>
              <a:ahLst/>
              <a:cxnLst/>
              <a:rect r="r" b="b" t="t" l="l"/>
              <a:pathLst>
                <a:path h="1109667" w="1173225">
                  <a:moveTo>
                    <a:pt x="1048765" y="1109667"/>
                  </a:moveTo>
                  <a:lnTo>
                    <a:pt x="124460" y="1109667"/>
                  </a:lnTo>
                  <a:cubicBezTo>
                    <a:pt x="55880" y="1109667"/>
                    <a:pt x="0" y="1053787"/>
                    <a:pt x="0" y="9852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8765" y="0"/>
                  </a:lnTo>
                  <a:cubicBezTo>
                    <a:pt x="1117345" y="0"/>
                    <a:pt x="1173225" y="55880"/>
                    <a:pt x="1173225" y="124460"/>
                  </a:cubicBezTo>
                  <a:lnTo>
                    <a:pt x="1173225" y="985207"/>
                  </a:lnTo>
                  <a:cubicBezTo>
                    <a:pt x="1173225" y="1053787"/>
                    <a:pt x="1117345" y="1109667"/>
                    <a:pt x="1048765" y="1109667"/>
                  </a:cubicBezTo>
                  <a:close/>
                </a:path>
              </a:pathLst>
            </a:custGeom>
            <a:solidFill>
              <a:srgbClr val="F8F4EB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4869" y="1145684"/>
            <a:ext cx="613609" cy="580368"/>
            <a:chOff x="0" y="0"/>
            <a:chExt cx="1173225" cy="1109667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73225" cy="1109667"/>
            </a:xfrm>
            <a:custGeom>
              <a:avLst/>
              <a:gdLst/>
              <a:ahLst/>
              <a:cxnLst/>
              <a:rect r="r" b="b" t="t" l="l"/>
              <a:pathLst>
                <a:path h="1109667" w="1173225">
                  <a:moveTo>
                    <a:pt x="1048765" y="1109667"/>
                  </a:moveTo>
                  <a:lnTo>
                    <a:pt x="124460" y="1109667"/>
                  </a:lnTo>
                  <a:cubicBezTo>
                    <a:pt x="55880" y="1109667"/>
                    <a:pt x="0" y="1053787"/>
                    <a:pt x="0" y="9852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8765" y="0"/>
                  </a:lnTo>
                  <a:cubicBezTo>
                    <a:pt x="1117345" y="0"/>
                    <a:pt x="1173225" y="55880"/>
                    <a:pt x="1173225" y="124460"/>
                  </a:cubicBezTo>
                  <a:lnTo>
                    <a:pt x="1173225" y="985207"/>
                  </a:lnTo>
                  <a:cubicBezTo>
                    <a:pt x="1173225" y="1053787"/>
                    <a:pt x="1117345" y="1109667"/>
                    <a:pt x="1048765" y="1109667"/>
                  </a:cubicBezTo>
                  <a:close/>
                </a:path>
              </a:pathLst>
            </a:custGeom>
            <a:solidFill>
              <a:srgbClr val="F8F4EB"/>
            </a:solid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748479" y="1396673"/>
            <a:ext cx="182831" cy="78389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906889" y="1145684"/>
            <a:ext cx="613609" cy="580368"/>
            <a:chOff x="0" y="0"/>
            <a:chExt cx="1173225" cy="1109667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173225" cy="1109667"/>
            </a:xfrm>
            <a:custGeom>
              <a:avLst/>
              <a:gdLst/>
              <a:ahLst/>
              <a:cxnLst/>
              <a:rect r="r" b="b" t="t" l="l"/>
              <a:pathLst>
                <a:path h="1109667" w="1173225">
                  <a:moveTo>
                    <a:pt x="1048765" y="1109667"/>
                  </a:moveTo>
                  <a:lnTo>
                    <a:pt x="124460" y="1109667"/>
                  </a:lnTo>
                  <a:cubicBezTo>
                    <a:pt x="55880" y="1109667"/>
                    <a:pt x="0" y="1053787"/>
                    <a:pt x="0" y="9852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8765" y="0"/>
                  </a:lnTo>
                  <a:cubicBezTo>
                    <a:pt x="1117345" y="0"/>
                    <a:pt x="1173225" y="55880"/>
                    <a:pt x="1173225" y="124460"/>
                  </a:cubicBezTo>
                  <a:lnTo>
                    <a:pt x="1173225" y="985207"/>
                  </a:lnTo>
                  <a:cubicBezTo>
                    <a:pt x="1173225" y="1053787"/>
                    <a:pt x="1117345" y="1109667"/>
                    <a:pt x="1048765" y="1109667"/>
                  </a:cubicBezTo>
                  <a:close/>
                </a:path>
              </a:pathLst>
            </a:custGeom>
            <a:solidFill>
              <a:srgbClr val="F8F4EB"/>
            </a:solid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81979" y="620151"/>
            <a:ext cx="182831" cy="78389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1691628" y="373284"/>
            <a:ext cx="613609" cy="580368"/>
            <a:chOff x="0" y="0"/>
            <a:chExt cx="1173225" cy="1109667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173225" cy="1109667"/>
            </a:xfrm>
            <a:custGeom>
              <a:avLst/>
              <a:gdLst/>
              <a:ahLst/>
              <a:cxnLst/>
              <a:rect r="r" b="b" t="t" l="l"/>
              <a:pathLst>
                <a:path h="1109667" w="1173225">
                  <a:moveTo>
                    <a:pt x="1048765" y="1109667"/>
                  </a:moveTo>
                  <a:lnTo>
                    <a:pt x="124460" y="1109667"/>
                  </a:lnTo>
                  <a:cubicBezTo>
                    <a:pt x="55880" y="1109667"/>
                    <a:pt x="0" y="1053787"/>
                    <a:pt x="0" y="9852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8765" y="0"/>
                  </a:lnTo>
                  <a:cubicBezTo>
                    <a:pt x="1117345" y="0"/>
                    <a:pt x="1173225" y="55880"/>
                    <a:pt x="1173225" y="124460"/>
                  </a:cubicBezTo>
                  <a:lnTo>
                    <a:pt x="1173225" y="985207"/>
                  </a:lnTo>
                  <a:cubicBezTo>
                    <a:pt x="1173225" y="1053787"/>
                    <a:pt x="1117345" y="1109667"/>
                    <a:pt x="1048765" y="1109667"/>
                  </a:cubicBezTo>
                  <a:close/>
                </a:path>
              </a:pathLst>
            </a:custGeom>
            <a:solidFill>
              <a:srgbClr val="F8F4EB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2462902" y="373284"/>
            <a:ext cx="613609" cy="580368"/>
            <a:chOff x="0" y="0"/>
            <a:chExt cx="1173225" cy="1109667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173225" cy="1109667"/>
            </a:xfrm>
            <a:custGeom>
              <a:avLst/>
              <a:gdLst/>
              <a:ahLst/>
              <a:cxnLst/>
              <a:rect r="r" b="b" t="t" l="l"/>
              <a:pathLst>
                <a:path h="1109667" w="1173225">
                  <a:moveTo>
                    <a:pt x="1048765" y="1109667"/>
                  </a:moveTo>
                  <a:lnTo>
                    <a:pt x="124460" y="1109667"/>
                  </a:lnTo>
                  <a:cubicBezTo>
                    <a:pt x="55880" y="1109667"/>
                    <a:pt x="0" y="1053787"/>
                    <a:pt x="0" y="9852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8765" y="0"/>
                  </a:lnTo>
                  <a:cubicBezTo>
                    <a:pt x="1117345" y="0"/>
                    <a:pt x="1173225" y="55880"/>
                    <a:pt x="1173225" y="124460"/>
                  </a:cubicBezTo>
                  <a:lnTo>
                    <a:pt x="1173225" y="985207"/>
                  </a:lnTo>
                  <a:cubicBezTo>
                    <a:pt x="1173225" y="1053787"/>
                    <a:pt x="1117345" y="1109667"/>
                    <a:pt x="1048765" y="1109667"/>
                  </a:cubicBezTo>
                  <a:close/>
                </a:path>
              </a:pathLst>
            </a:custGeom>
            <a:solidFill>
              <a:srgbClr val="F8F4EB"/>
            </a:solidFill>
          </p:spPr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2298569" y="1396673"/>
            <a:ext cx="182831" cy="78389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2462902" y="1145684"/>
            <a:ext cx="613609" cy="580368"/>
            <a:chOff x="0" y="0"/>
            <a:chExt cx="1173225" cy="1109667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73225" cy="1109667"/>
            </a:xfrm>
            <a:custGeom>
              <a:avLst/>
              <a:gdLst/>
              <a:ahLst/>
              <a:cxnLst/>
              <a:rect r="r" b="b" t="t" l="l"/>
              <a:pathLst>
                <a:path h="1109667" w="1173225">
                  <a:moveTo>
                    <a:pt x="1048765" y="1109667"/>
                  </a:moveTo>
                  <a:lnTo>
                    <a:pt x="124460" y="1109667"/>
                  </a:lnTo>
                  <a:cubicBezTo>
                    <a:pt x="55880" y="1109667"/>
                    <a:pt x="0" y="1053787"/>
                    <a:pt x="0" y="9852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8765" y="0"/>
                  </a:lnTo>
                  <a:cubicBezTo>
                    <a:pt x="1117345" y="0"/>
                    <a:pt x="1173225" y="55880"/>
                    <a:pt x="1173225" y="124460"/>
                  </a:cubicBezTo>
                  <a:lnTo>
                    <a:pt x="1173225" y="985207"/>
                  </a:lnTo>
                  <a:cubicBezTo>
                    <a:pt x="1173225" y="1053787"/>
                    <a:pt x="1117345" y="1109667"/>
                    <a:pt x="1048765" y="1109667"/>
                  </a:cubicBezTo>
                  <a:close/>
                </a:path>
              </a:pathLst>
            </a:custGeom>
            <a:solidFill>
              <a:srgbClr val="F8F4EB"/>
            </a:solidFill>
          </p:spPr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517164" y="1396673"/>
            <a:ext cx="182831" cy="78389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1691628" y="1145684"/>
            <a:ext cx="613609" cy="580368"/>
            <a:chOff x="0" y="0"/>
            <a:chExt cx="1173225" cy="1109667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73225" cy="1109667"/>
            </a:xfrm>
            <a:custGeom>
              <a:avLst/>
              <a:gdLst/>
              <a:ahLst/>
              <a:cxnLst/>
              <a:rect r="r" b="b" t="t" l="l"/>
              <a:pathLst>
                <a:path h="1109667" w="1173225">
                  <a:moveTo>
                    <a:pt x="1048765" y="1109667"/>
                  </a:moveTo>
                  <a:lnTo>
                    <a:pt x="124460" y="1109667"/>
                  </a:lnTo>
                  <a:cubicBezTo>
                    <a:pt x="55880" y="1109667"/>
                    <a:pt x="0" y="1053787"/>
                    <a:pt x="0" y="9852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8765" y="0"/>
                  </a:lnTo>
                  <a:cubicBezTo>
                    <a:pt x="1117345" y="0"/>
                    <a:pt x="1173225" y="55880"/>
                    <a:pt x="1173225" y="124460"/>
                  </a:cubicBezTo>
                  <a:lnTo>
                    <a:pt x="1173225" y="985207"/>
                  </a:lnTo>
                  <a:cubicBezTo>
                    <a:pt x="1173225" y="1053787"/>
                    <a:pt x="1117345" y="1109667"/>
                    <a:pt x="1048765" y="1109667"/>
                  </a:cubicBezTo>
                  <a:close/>
                </a:path>
              </a:pathLst>
            </a:custGeom>
            <a:solidFill>
              <a:srgbClr val="F8F4EB"/>
            </a:solidFill>
          </p:spPr>
        </p:sp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rcRect l="1775" t="1173" r="7912" b="4547"/>
          <a:stretch>
            <a:fillRect/>
          </a:stretch>
        </p:blipFill>
        <p:spPr>
          <a:xfrm flipH="false" flipV="false" rot="0">
            <a:off x="976411" y="518038"/>
            <a:ext cx="474566" cy="389725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 rot="0">
            <a:off x="1752631" y="518038"/>
            <a:ext cx="491602" cy="403716"/>
            <a:chOff x="0" y="0"/>
            <a:chExt cx="655469" cy="538288"/>
          </a:xfrm>
        </p:grpSpPr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12"/>
            <a:srcRect l="1775" t="1173" r="7912" b="4547"/>
            <a:stretch>
              <a:fillRect/>
            </a:stretch>
          </p:blipFill>
          <p:spPr>
            <a:xfrm flipH="false" flipV="false" rot="0">
              <a:off x="0" y="0"/>
              <a:ext cx="655469" cy="538288"/>
            </a:xfrm>
            <a:prstGeom prst="rect">
              <a:avLst/>
            </a:prstGeom>
          </p:spPr>
        </p:pic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16570" y="39436"/>
              <a:ext cx="363413" cy="241661"/>
            </a:xfrm>
            <a:prstGeom prst="rect">
              <a:avLst/>
            </a:prstGeom>
          </p:spPr>
        </p:pic>
        <p:pic>
          <p:nvPicPr>
            <p:cNvPr name="Picture 33" id="33"/>
            <p:cNvPicPr>
              <a:picLocks noChangeAspect="true"/>
            </p:cNvPicPr>
            <p:nvPr/>
          </p:nvPicPr>
          <p:blipFill>
            <a:blip r:embed="rId15"/>
            <a:srcRect l="0" t="0" r="0" b="0"/>
            <a:stretch>
              <a:fillRect/>
            </a:stretch>
          </p:blipFill>
          <p:spPr>
            <a:xfrm flipH="false" flipV="false" rot="0">
              <a:off x="59603" y="65405"/>
              <a:ext cx="277348" cy="132070"/>
            </a:xfrm>
            <a:prstGeom prst="rect">
              <a:avLst/>
            </a:prstGeom>
          </p:spPr>
        </p:pic>
      </p:grpSp>
      <p:grpSp>
        <p:nvGrpSpPr>
          <p:cNvPr name="Group 34" id="34"/>
          <p:cNvGrpSpPr/>
          <p:nvPr/>
        </p:nvGrpSpPr>
        <p:grpSpPr>
          <a:xfrm rot="0">
            <a:off x="2668066" y="518038"/>
            <a:ext cx="203281" cy="389725"/>
            <a:chOff x="0" y="0"/>
            <a:chExt cx="271041" cy="519634"/>
          </a:xfrm>
        </p:grpSpPr>
        <p:pic>
          <p:nvPicPr>
            <p:cNvPr name="Picture 35" id="35"/>
            <p:cNvPicPr>
              <a:picLocks noChangeAspect="true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1432" y="200703"/>
              <a:ext cx="104089" cy="163919"/>
            </a:xfrm>
            <a:prstGeom prst="rect">
              <a:avLst/>
            </a:prstGeom>
          </p:spPr>
        </p:pic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71041" cy="519634"/>
            </a:xfrm>
            <a:prstGeom prst="rect">
              <a:avLst/>
            </a:prstGeom>
          </p:spPr>
        </p:pic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00120" y="145848"/>
              <a:ext cx="70802" cy="120560"/>
            </a:xfrm>
            <a:prstGeom prst="rect">
              <a:avLst/>
            </a:prstGeom>
          </p:spPr>
        </p:pic>
        <p:sp>
          <p:nvSpPr>
            <p:cNvPr name="TextBox 38" id="38"/>
            <p:cNvSpPr txBox="true"/>
            <p:nvPr/>
          </p:nvSpPr>
          <p:spPr>
            <a:xfrm rot="0">
              <a:off x="66976" y="287342"/>
              <a:ext cx="137090" cy="46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"/>
                </a:lnSpc>
              </a:pPr>
              <a:r>
                <a:rPr lang="en-US" sz="181">
                  <a:solidFill>
                    <a:srgbClr val="0048CD"/>
                  </a:solidFill>
                  <a:latin typeface="League Spartan"/>
                </a:rPr>
                <a:t>SLOT 16</a:t>
              </a:r>
            </a:p>
          </p:txBody>
        </p:sp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2"/>
          <a:srcRect l="0" t="1158" r="0" b="5652"/>
          <a:stretch>
            <a:fillRect/>
          </a:stretch>
        </p:blipFill>
        <p:spPr>
          <a:xfrm flipH="false" flipV="false" rot="0">
            <a:off x="2551685" y="1274751"/>
            <a:ext cx="468692" cy="384902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3"/>
          <a:srcRect l="0" t="4354" r="784" b="4235"/>
          <a:stretch>
            <a:fillRect/>
          </a:stretch>
        </p:blipFill>
        <p:spPr>
          <a:xfrm flipH="false" flipV="false" rot="0">
            <a:off x="173980" y="525492"/>
            <a:ext cx="535226" cy="408255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 rot="0">
            <a:off x="1883549" y="1278609"/>
            <a:ext cx="204940" cy="392907"/>
            <a:chOff x="0" y="0"/>
            <a:chExt cx="273253" cy="523875"/>
          </a:xfrm>
        </p:grpSpPr>
        <p:pic>
          <p:nvPicPr>
            <p:cNvPr name="Picture 42" id="42"/>
            <p:cNvPicPr>
              <a:picLocks noChangeAspect="true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1689" y="202342"/>
              <a:ext cx="104938" cy="165257"/>
            </a:xfrm>
            <a:prstGeom prst="rect">
              <a:avLst/>
            </a:prstGeom>
          </p:spPr>
        </p:pic>
        <p:pic>
          <p:nvPicPr>
            <p:cNvPr name="Picture 43" id="43"/>
            <p:cNvPicPr>
              <a:picLocks noChangeAspect="true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73253" cy="523875"/>
            </a:xfrm>
            <a:prstGeom prst="rect">
              <a:avLst/>
            </a:prstGeom>
          </p:spPr>
        </p:pic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24"/>
            <a:srcRect l="0" t="5374" r="0" b="5374"/>
            <a:stretch>
              <a:fillRect/>
            </a:stretch>
          </p:blipFill>
          <p:spPr>
            <a:xfrm flipH="false" flipV="false" rot="0">
              <a:off x="40202" y="249883"/>
              <a:ext cx="189203" cy="155186"/>
            </a:xfrm>
            <a:prstGeom prst="rect">
              <a:avLst/>
            </a:prstGeom>
          </p:spPr>
        </p:pic>
        <p:pic>
          <p:nvPicPr>
            <p:cNvPr name="Picture 45" id="45"/>
            <p:cNvPicPr>
              <a:picLocks noChangeAspect="true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0202" y="138329"/>
              <a:ext cx="37593" cy="64012"/>
            </a:xfrm>
            <a:prstGeom prst="rect">
              <a:avLst/>
            </a:prstGeom>
          </p:spPr>
        </p:pic>
        <p:sp>
          <p:nvSpPr>
            <p:cNvPr name="TextBox 46" id="46"/>
            <p:cNvSpPr txBox="true"/>
            <p:nvPr/>
          </p:nvSpPr>
          <p:spPr>
            <a:xfrm rot="0">
              <a:off x="91197" y="144101"/>
              <a:ext cx="138209" cy="46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6"/>
                </a:lnSpc>
              </a:pPr>
              <a:r>
                <a:rPr lang="en-US" sz="183">
                  <a:solidFill>
                    <a:srgbClr val="0048CD"/>
                  </a:solidFill>
                  <a:latin typeface="League Spartan"/>
                </a:rPr>
                <a:t>SLOT 16</a:t>
              </a:r>
            </a:p>
          </p:txBody>
        </p:sp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25"/>
          <a:srcRect l="0" t="906" r="0" b="3694"/>
          <a:stretch>
            <a:fillRect/>
          </a:stretch>
        </p:blipFill>
        <p:spPr>
          <a:xfrm flipH="false" flipV="false" rot="0">
            <a:off x="982875" y="1294838"/>
            <a:ext cx="419773" cy="344729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 rot="0">
            <a:off x="301158" y="1274751"/>
            <a:ext cx="197556" cy="378750"/>
            <a:chOff x="0" y="0"/>
            <a:chExt cx="263408" cy="505000"/>
          </a:xfrm>
        </p:grpSpPr>
        <p:pic>
          <p:nvPicPr>
            <p:cNvPr name="Picture 49" id="49"/>
            <p:cNvPicPr>
              <a:picLocks noChangeAspect="true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0547" y="195051"/>
              <a:ext cx="101157" cy="159303"/>
            </a:xfrm>
            <a:prstGeom prst="rect">
              <a:avLst/>
            </a:prstGeom>
          </p:spPr>
        </p:pic>
        <p:pic>
          <p:nvPicPr>
            <p:cNvPr name="Picture 50" id="50"/>
            <p:cNvPicPr>
              <a:picLocks noChangeAspect="true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63408" cy="505000"/>
            </a:xfrm>
            <a:prstGeom prst="rect">
              <a:avLst/>
            </a:prstGeom>
          </p:spPr>
        </p:pic>
        <p:pic>
          <p:nvPicPr>
            <p:cNvPr name="Picture 51" id="51"/>
            <p:cNvPicPr>
              <a:picLocks noChangeAspect="true"/>
            </p:cNvPicPr>
            <p:nvPr/>
          </p:nvPicPr>
          <p:blipFill>
            <a:blip r:embed="rId26"/>
            <a:srcRect l="0" t="0" r="0" b="0"/>
            <a:stretch>
              <a:fillRect/>
            </a:stretch>
          </p:blipFill>
          <p:spPr>
            <a:xfrm flipH="false" flipV="false" rot="0">
              <a:off x="77303" y="141740"/>
              <a:ext cx="108802" cy="108802"/>
            </a:xfrm>
            <a:prstGeom prst="rect">
              <a:avLst/>
            </a:prstGeom>
          </p:spPr>
        </p:pic>
        <p:sp>
          <p:nvSpPr>
            <p:cNvPr name="TextBox 52" id="52"/>
            <p:cNvSpPr txBox="true"/>
            <p:nvPr/>
          </p:nvSpPr>
          <p:spPr>
            <a:xfrm rot="0">
              <a:off x="44115" y="296951"/>
              <a:ext cx="175177" cy="51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"/>
                </a:lnSpc>
              </a:pPr>
              <a:r>
                <a:rPr lang="en-US" sz="209">
                  <a:solidFill>
                    <a:srgbClr val="7ED957"/>
                  </a:solidFill>
                  <a:latin typeface="League Spartan"/>
                </a:rPr>
                <a:t>PAID ₹30 </a:t>
              </a: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0" y="67678"/>
            <a:ext cx="3200400" cy="141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"/>
              </a:lnSpc>
              <a:spcBef>
                <a:spcPct val="0"/>
              </a:spcBef>
            </a:pPr>
            <a:r>
              <a:rPr lang="en-US" sz="875">
                <a:solidFill>
                  <a:srgbClr val="454699"/>
                </a:solidFill>
                <a:latin typeface="Inknut Antiqua Medium"/>
              </a:rPr>
              <a:t> WALK-THROUGH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83459" y="390169"/>
            <a:ext cx="516429" cy="11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"/>
              </a:lnSpc>
              <a:spcBef>
                <a:spcPct val="0"/>
              </a:spcBef>
            </a:pPr>
            <a:r>
              <a:rPr lang="en-US" sz="373" spc="-3">
                <a:solidFill>
                  <a:srgbClr val="34499A"/>
                </a:solidFill>
                <a:latin typeface="League Spartan Bold"/>
              </a:rPr>
              <a:t>Real Time Spot Detection 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66409" y="425289"/>
            <a:ext cx="516429" cy="5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"/>
              </a:lnSpc>
              <a:spcBef>
                <a:spcPct val="0"/>
              </a:spcBef>
            </a:pPr>
            <a:r>
              <a:rPr lang="en-US" sz="373" spc="-3">
                <a:solidFill>
                  <a:srgbClr val="34499A"/>
                </a:solidFill>
                <a:latin typeface="League Spartan Bold"/>
              </a:rPr>
              <a:t>Car Entering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760772" y="420709"/>
            <a:ext cx="516429" cy="5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"/>
              </a:lnSpc>
              <a:spcBef>
                <a:spcPct val="0"/>
              </a:spcBef>
            </a:pPr>
            <a:r>
              <a:rPr lang="en-US" sz="373" spc="-3">
                <a:solidFill>
                  <a:srgbClr val="34499A"/>
                </a:solidFill>
                <a:latin typeface="League Spartan Bold"/>
              </a:rPr>
              <a:t>RFID Scanned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2503948" y="420709"/>
            <a:ext cx="516429" cy="5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"/>
              </a:lnSpc>
              <a:spcBef>
                <a:spcPct val="0"/>
              </a:spcBef>
            </a:pPr>
            <a:r>
              <a:rPr lang="en-US" sz="373" spc="-3">
                <a:solidFill>
                  <a:srgbClr val="34499A"/>
                </a:solidFill>
                <a:latin typeface="League Spartan"/>
              </a:rPr>
              <a:t>Slot Allocated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535360" y="1185805"/>
            <a:ext cx="516429" cy="5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"/>
              </a:lnSpc>
              <a:spcBef>
                <a:spcPct val="0"/>
              </a:spcBef>
            </a:pPr>
            <a:r>
              <a:rPr lang="en-US" sz="373" spc="-3">
                <a:solidFill>
                  <a:srgbClr val="34499A"/>
                </a:solidFill>
                <a:latin typeface="League Spartan Bold"/>
              </a:rPr>
              <a:t>Entry Permitted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727804" y="1185805"/>
            <a:ext cx="516429" cy="5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"/>
              </a:lnSpc>
              <a:spcBef>
                <a:spcPct val="0"/>
              </a:spcBef>
            </a:pPr>
            <a:r>
              <a:rPr lang="en-US" sz="373" spc="-3">
                <a:solidFill>
                  <a:srgbClr val="34499A"/>
                </a:solidFill>
                <a:latin typeface="League Spartan"/>
              </a:rPr>
              <a:t>Slot Navigation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34547" y="1185805"/>
            <a:ext cx="516429" cy="5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"/>
              </a:lnSpc>
              <a:spcBef>
                <a:spcPct val="0"/>
              </a:spcBef>
            </a:pPr>
            <a:r>
              <a:rPr lang="en-US" sz="373" spc="-3">
                <a:solidFill>
                  <a:srgbClr val="34499A"/>
                </a:solidFill>
                <a:latin typeface="League Spartan Bold"/>
              </a:rPr>
              <a:t>Car Exiting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69814" y="1185805"/>
            <a:ext cx="516429" cy="5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"/>
              </a:lnSpc>
              <a:spcBef>
                <a:spcPct val="0"/>
              </a:spcBef>
            </a:pPr>
            <a:r>
              <a:rPr lang="en-US" sz="373" spc="-3">
                <a:solidFill>
                  <a:srgbClr val="34499A"/>
                </a:solidFill>
                <a:latin typeface="League Spartan Bold"/>
              </a:rPr>
              <a:t>Automatic Payment</a:t>
            </a:r>
          </a:p>
        </p:txBody>
      </p:sp>
      <p:pic>
        <p:nvPicPr>
          <p:cNvPr name="Picture 62" id="6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2678291" y="1015074"/>
            <a:ext cx="182831" cy="78389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27"/>
          <a:srcRect l="0" t="0" r="0" b="0"/>
          <a:stretch>
            <a:fillRect/>
          </a:stretch>
        </p:blipFill>
        <p:spPr>
          <a:xfrm flipH="false" flipV="false" rot="0">
            <a:off x="3016210" y="74295"/>
            <a:ext cx="126691" cy="1266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3333" t="6587" r="3333" b="13437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4288"/>
            <a:ext cx="3200400" cy="327628"/>
          </a:xfrm>
          <a:prstGeom prst="rect">
            <a:avLst/>
          </a:prstGeom>
          <a:solidFill>
            <a:srgbClr val="787CD1">
              <a:alpha val="15686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0" y="341915"/>
            <a:ext cx="3224764" cy="1514270"/>
          </a:xfrm>
          <a:prstGeom prst="rect">
            <a:avLst/>
          </a:prstGeom>
          <a:solidFill>
            <a:srgbClr val="C6C8F4">
              <a:alpha val="10980"/>
            </a:srgbClr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706865">
            <a:off x="-469108" y="604204"/>
            <a:ext cx="3875630" cy="455469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97530"/>
            <a:ext cx="3200400" cy="13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3"/>
              </a:lnSpc>
            </a:pPr>
            <a:r>
              <a:rPr lang="en-US" sz="752" spc="-7">
                <a:solidFill>
                  <a:srgbClr val="302B70"/>
                </a:solidFill>
                <a:latin typeface="Inknut Antiqua Medium Bold"/>
              </a:rPr>
              <a:t>CURRENT PROGRESS  AND  IMPLEMENTATION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057982" y="110353"/>
            <a:ext cx="126691" cy="12669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81782" y="416353"/>
            <a:ext cx="1478453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"/>
              </a:lnSpc>
              <a:spcBef>
                <a:spcPct val="0"/>
              </a:spcBef>
            </a:pPr>
            <a:r>
              <a:rPr lang="en-US" sz="700">
                <a:solidFill>
                  <a:srgbClr val="302B70"/>
                </a:solidFill>
                <a:latin typeface="Arita Buri Bold"/>
              </a:rPr>
              <a:t>HARDWARE INNOVATIONS ON BOOM BARRIER (IoT)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DAElvQHcA78</dc:identifier>
  <dcterms:modified xsi:type="dcterms:W3CDTF">2011-08-01T06:04:30Z</dcterms:modified>
  <cp:revision>1</cp:revision>
  <dc:title>Proptech Hackthon</dc:title>
</cp:coreProperties>
</file>